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4" r:id="rId2"/>
    <p:sldId id="301" r:id="rId3"/>
    <p:sldId id="307" r:id="rId4"/>
    <p:sldId id="298" r:id="rId5"/>
    <p:sldId id="300" r:id="rId6"/>
    <p:sldId id="315" r:id="rId7"/>
    <p:sldId id="316" r:id="rId8"/>
    <p:sldId id="277" r:id="rId9"/>
  </p:sldIdLst>
  <p:sldSz cx="10693400" cy="7561263"/>
  <p:notesSz cx="6797675" cy="9928225"/>
  <p:defaultTextStyle>
    <a:defPPr>
      <a:defRPr lang="ru-RU"/>
    </a:defPPr>
    <a:lvl1pPr algn="l" defTabSz="1043305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20700" indent="-63500" algn="l" defTabSz="1043305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43305" indent="-128905" algn="l" defTabSz="1043305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64005" indent="-192405" algn="l" defTabSz="1043305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85975" indent="-257175" algn="l" defTabSz="1043305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3C74"/>
    <a:srgbClr val="0000FF"/>
    <a:srgbClr val="005AA9"/>
    <a:srgbClr val="74AC77"/>
    <a:srgbClr val="504F53"/>
    <a:srgbClr val="8D8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888"/>
      </p:cViewPr>
      <p:guideLst>
        <p:guide orient="horz" pos="2412"/>
        <p:guide orient="horz" pos="1116"/>
        <p:guide orient="horz" pos="394"/>
        <p:guide orient="horz" pos="4468"/>
        <p:guide pos="3415"/>
        <p:guide pos="828"/>
        <p:guide pos="1826"/>
        <p:guide pos="6011"/>
        <p:guide pos="6456"/>
        <p:guide pos="6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CDFA647-6110-492C-84AF-446D3E4E1F8F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0A14C3C-5F1F-4237-A169-BF49F58AB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102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330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330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C8D82B-071D-4353-BB54-9DB24773D5D5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330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330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24BFE7-F969-4550-BED9-BDA96DE64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545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330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330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305" algn="l" defTabSz="104330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05" algn="l" defTabSz="104330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330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945" algn="l" defTabSz="10433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280" algn="l" defTabSz="10433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15" algn="l" defTabSz="10433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950" algn="l" defTabSz="10433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24BFE7-F969-4550-BED9-BDA96DE64C4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0691812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3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306" tIns="52153" rIns="104306" bIns="52153" rtlCol="0">
            <a:normAutofit/>
          </a:bodyPr>
          <a:lstStyle>
            <a:lvl1pPr marL="0" indent="0">
              <a:buNone/>
              <a:defRPr sz="3700"/>
            </a:lvl1pPr>
            <a:lvl2pPr marL="521335" indent="0">
              <a:buNone/>
              <a:defRPr sz="3200"/>
            </a:lvl2pPr>
            <a:lvl3pPr marL="1043305" indent="0">
              <a:buNone/>
              <a:defRPr sz="2700"/>
            </a:lvl3pPr>
            <a:lvl4pPr marL="1564640" indent="0">
              <a:buNone/>
              <a:defRPr sz="2300"/>
            </a:lvl4pPr>
            <a:lvl5pPr marL="2085975" indent="0">
              <a:buNone/>
              <a:defRPr sz="2300"/>
            </a:lvl5pPr>
            <a:lvl6pPr marL="2607945" indent="0">
              <a:buNone/>
              <a:defRPr sz="2300"/>
            </a:lvl6pPr>
            <a:lvl7pPr marL="3129280" indent="0">
              <a:buNone/>
              <a:defRPr sz="2300"/>
            </a:lvl7pPr>
            <a:lvl8pPr marL="3650615" indent="0">
              <a:buNone/>
              <a:defRPr sz="2300"/>
            </a:lvl8pPr>
            <a:lvl9pPr marL="4171950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35" indent="0">
              <a:buNone/>
              <a:defRPr sz="1400"/>
            </a:lvl2pPr>
            <a:lvl3pPr marL="1043305" indent="0">
              <a:buNone/>
              <a:defRPr sz="1100"/>
            </a:lvl3pPr>
            <a:lvl4pPr marL="1564640" indent="0">
              <a:buNone/>
              <a:defRPr sz="1000"/>
            </a:lvl4pPr>
            <a:lvl5pPr marL="2085975" indent="0">
              <a:buNone/>
              <a:defRPr sz="1000"/>
            </a:lvl5pPr>
            <a:lvl6pPr marL="2607945" indent="0">
              <a:buNone/>
              <a:defRPr sz="1000"/>
            </a:lvl6pPr>
            <a:lvl7pPr marL="3129280" indent="0">
              <a:buNone/>
              <a:defRPr sz="1000"/>
            </a:lvl7pPr>
            <a:lvl8pPr marL="3650615" indent="0">
              <a:buNone/>
              <a:defRPr sz="1000"/>
            </a:lvl8pPr>
            <a:lvl9pPr marL="417195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AC665-2E3C-4E6B-9DA1-6888900DF356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2595A-74EA-4267-8C21-667E761339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EEA42-0172-41CC-AA51-5E1A811DC395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57A93-C46A-4AB3-90B8-F180218654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E1AB3-BC9F-4184-8505-F8F47A3130F2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308E9-5381-49F5-A43A-14D38F5ABE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6" y="1522"/>
            <a:ext cx="10697469" cy="323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9EB1F-1094-4591-ADB8-93E53BF50D14}" type="datetime1">
              <a:rPr lang="en-US" smtClean="0"/>
              <a:pPr/>
              <a:t>12/9/2020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11760">
              <a:lnSpc>
                <a:spcPct val="100000"/>
              </a:lnSpc>
            </a:pPr>
            <a:fld id="{81D60167-4931-47E6-BA6A-407CBD079E47}" type="slidenum"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pPr marL="111760">
                <a:lnSpc>
                  <a:spcPct val="100000"/>
                </a:lnSpc>
              </a:pPr>
              <a:t>‹#›</a:t>
            </a:fld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/>
          <a:lstStyle/>
          <a:p>
            <a:pPr defTabSz="104330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855" indent="0">
              <a:buFontTx/>
              <a:buNone/>
              <a:defRPr b="1">
                <a:latin typeface="+mj-lt"/>
              </a:defRPr>
            </a:lvl1pPr>
            <a:lvl2pPr marL="360680" indent="3175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680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199"/>
          </a:xfrm>
        </p:spPr>
        <p:txBody>
          <a:bodyPr/>
          <a:lstStyle>
            <a:lvl1pPr marL="0" marR="0" indent="0" defTabSz="10433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D4219-446A-426A-A009-3E54DEF228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855" indent="0">
              <a:buFontTx/>
              <a:buNone/>
              <a:defRPr b="1">
                <a:latin typeface="+mj-lt"/>
              </a:defRPr>
            </a:lvl1pPr>
            <a:lvl2pPr marL="363855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680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6" y="552451"/>
            <a:ext cx="8581267" cy="1219199"/>
          </a:xfrm>
        </p:spPr>
        <p:txBody>
          <a:bodyPr/>
          <a:lstStyle>
            <a:lvl1pPr marL="0" marR="0" indent="0" defTabSz="10433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1FC3-E460-4B15-9CB5-0A2C232AB9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3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3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2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9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E1D0A-1208-4860-BC6E-65E9F5587B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8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60574-F6AB-43A4-9E26-34E5E1CEBC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4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1771650"/>
            <a:ext cx="4297420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35" indent="0">
              <a:buNone/>
              <a:defRPr sz="2300" b="1"/>
            </a:lvl2pPr>
            <a:lvl3pPr marL="1043305" indent="0">
              <a:buNone/>
              <a:defRPr sz="2100" b="1"/>
            </a:lvl3pPr>
            <a:lvl4pPr marL="1564640" indent="0">
              <a:buNone/>
              <a:defRPr sz="1800" b="1"/>
            </a:lvl4pPr>
            <a:lvl5pPr marL="2085975" indent="0">
              <a:buNone/>
              <a:defRPr sz="1800" b="1"/>
            </a:lvl5pPr>
            <a:lvl6pPr marL="2607945" indent="0">
              <a:buNone/>
              <a:defRPr sz="1800" b="1"/>
            </a:lvl6pPr>
            <a:lvl7pPr marL="3129280" indent="0">
              <a:buNone/>
              <a:defRPr sz="1800" b="1"/>
            </a:lvl7pPr>
            <a:lvl8pPr marL="3650615" indent="0">
              <a:buNone/>
              <a:defRPr sz="1800" b="1"/>
            </a:lvl8pPr>
            <a:lvl9pPr marL="417195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5" y="2397901"/>
            <a:ext cx="4297420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1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35" indent="0">
              <a:buNone/>
              <a:defRPr sz="2300" b="1"/>
            </a:lvl2pPr>
            <a:lvl3pPr marL="1043305" indent="0">
              <a:buNone/>
              <a:defRPr sz="2100" b="1"/>
            </a:lvl3pPr>
            <a:lvl4pPr marL="1564640" indent="0">
              <a:buNone/>
              <a:defRPr sz="1800" b="1"/>
            </a:lvl4pPr>
            <a:lvl5pPr marL="2085975" indent="0">
              <a:buNone/>
              <a:defRPr sz="1800" b="1"/>
            </a:lvl5pPr>
            <a:lvl6pPr marL="2607945" indent="0">
              <a:buNone/>
              <a:defRPr sz="1800" b="1"/>
            </a:lvl6pPr>
            <a:lvl7pPr marL="3129280" indent="0">
              <a:buNone/>
              <a:defRPr sz="1800" b="1"/>
            </a:lvl7pPr>
            <a:lvl8pPr marL="3650615" indent="0">
              <a:buNone/>
              <a:defRPr sz="1800" b="1"/>
            </a:lvl8pPr>
            <a:lvl9pPr marL="417195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1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D16F9-3A5B-477A-B130-BB8688E780C0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51F1-46A4-4B58-833E-EDB6A595A4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DD3B-8C4E-4B41-AAFD-E5C10ABEBFCE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FCCA-1C47-4AB3-8B02-1195524428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9E22A-0505-4DDD-A4F4-AF0F11A38675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9137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B279A7A8-F276-4ADE-9435-E1CED7D558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35" indent="0">
              <a:buNone/>
              <a:defRPr sz="1400"/>
            </a:lvl2pPr>
            <a:lvl3pPr marL="1043305" indent="0">
              <a:buNone/>
              <a:defRPr sz="1100"/>
            </a:lvl3pPr>
            <a:lvl4pPr marL="1564640" indent="0">
              <a:buNone/>
              <a:defRPr sz="1000"/>
            </a:lvl4pPr>
            <a:lvl5pPr marL="2085975" indent="0">
              <a:buNone/>
              <a:defRPr sz="1000"/>
            </a:lvl5pPr>
            <a:lvl6pPr marL="2607945" indent="0">
              <a:buNone/>
              <a:defRPr sz="1000"/>
            </a:lvl6pPr>
            <a:lvl7pPr marL="3129280" indent="0">
              <a:buNone/>
              <a:defRPr sz="1000"/>
            </a:lvl7pPr>
            <a:lvl8pPr marL="3650615" indent="0">
              <a:buNone/>
              <a:defRPr sz="1000"/>
            </a:lvl8pPr>
            <a:lvl9pPr marL="417195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03457-85AC-4E18-8FA9-34E84FE50B60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65C26-7942-4D05-91E2-4E4CE7D31D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4303" tIns="52152" rIns="104303" bIns="52152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4303" tIns="52152" rIns="104303" bIns="52152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4303" tIns="52152" rIns="104303" bIns="52152" numCol="1" anchor="ctr" anchorCtr="0" compatLnSpc="1"/>
          <a:lstStyle>
            <a:lvl1pPr>
              <a:defRPr sz="140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3522F03A-13C3-4762-A0A4-FDB434B21774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4303" tIns="52152" rIns="104303" bIns="52152" numCol="1" anchor="ctr" anchorCtr="0" compatLnSpc="1"/>
          <a:lstStyle>
            <a:lvl1pPr algn="ctr">
              <a:defRPr sz="140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734550" y="6661150"/>
            <a:ext cx="725488" cy="696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4303" tIns="52152" rIns="104303" bIns="52152" numCol="1" anchor="ctr" anchorCtr="0" compatLnSpc="1"/>
          <a:lstStyle>
            <a:lvl1pPr algn="ctr" defTabSz="1043305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779B56-F708-457A-B340-1FE74345E8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1043305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3305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anose="020F0502020204030204" pitchFamily="34" charset="0"/>
        </a:defRPr>
      </a:lvl2pPr>
      <a:lvl3pPr algn="l" defTabSz="1043305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anose="020F0502020204030204" pitchFamily="34" charset="0"/>
        </a:defRPr>
      </a:lvl3pPr>
      <a:lvl4pPr algn="l" defTabSz="1043305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anose="020F0502020204030204" pitchFamily="34" charset="0"/>
        </a:defRPr>
      </a:lvl4pPr>
      <a:lvl5pPr algn="l" defTabSz="1043305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anose="020F0502020204030204" pitchFamily="34" charset="0"/>
        </a:defRPr>
      </a:lvl5pPr>
      <a:lvl6pPr marL="457200" algn="l" defTabSz="1043305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anose="020F0502020204030204" pitchFamily="34" charset="0"/>
        </a:defRPr>
      </a:lvl6pPr>
      <a:lvl7pPr marL="914400" algn="l" defTabSz="1043305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anose="020F0502020204030204" pitchFamily="34" charset="0"/>
        </a:defRPr>
      </a:lvl7pPr>
      <a:lvl8pPr marL="1371600" algn="l" defTabSz="1043305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anose="020F0502020204030204" pitchFamily="34" charset="0"/>
        </a:defRPr>
      </a:lvl8pPr>
      <a:lvl9pPr marL="1828800" algn="l" defTabSz="1043305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anose="020F0502020204030204" pitchFamily="34" charset="0"/>
        </a:defRPr>
      </a:lvl9pPr>
    </p:titleStyle>
    <p:bodyStyle>
      <a:lvl1pPr marL="363855" indent="-363855" algn="l" defTabSz="1043305" rtl="0" eaLnBrk="0" fontAlgn="base" hangingPunct="0">
        <a:spcBef>
          <a:spcPct val="20000"/>
        </a:spcBef>
        <a:spcAft>
          <a:spcPct val="0"/>
        </a:spcAft>
        <a:buFont typeface="+mj-lt"/>
        <a:defRPr sz="3600" kern="1200">
          <a:solidFill>
            <a:srgbClr val="005AA9"/>
          </a:solidFill>
          <a:latin typeface="+mj-lt"/>
          <a:ea typeface="+mn-ea"/>
          <a:cs typeface="+mn-cs"/>
        </a:defRPr>
      </a:lvl1pPr>
      <a:lvl2pPr marL="363855" indent="93980" algn="l" defTabSz="10433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3105" indent="-260350" algn="l" defTabSz="10433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40155" algn="just" defTabSz="104330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indent="393700" algn="l" defTabSz="104330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295" indent="-260985" algn="l" defTabSz="1043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630" indent="-260985" algn="l" defTabSz="1043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600" indent="-260985" algn="l" defTabSz="1043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35" indent="-260985" algn="l" defTabSz="1043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30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35" algn="l" defTabSz="104330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305" algn="l" defTabSz="104330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640" algn="l" defTabSz="104330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75" algn="l" defTabSz="104330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945" algn="l" defTabSz="104330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280" algn="l" defTabSz="104330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15" algn="l" defTabSz="104330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950" algn="l" defTabSz="104330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nalog.ru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4172" y="3204567"/>
            <a:ext cx="9369231" cy="2304256"/>
          </a:xfrm>
        </p:spPr>
        <p:txBody>
          <a:bodyPr>
            <a:noAutofit/>
          </a:bodyPr>
          <a:lstStyle/>
          <a:p>
            <a:pPr algn="ctr"/>
            <a:r>
              <a:rPr lang="ru-RU" sz="4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Специальный налоговый режим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«Налог на профессиональный доход»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46700" y="540272"/>
            <a:ext cx="4987852" cy="192384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 января 2020 года в ХМАО-Югре вводится новый специальный налоговый режим «Налог на профессиональный доход».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D4219-446A-426A-A009-3E54DEF2281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Текст 2"/>
          <p:cNvSpPr txBox="1"/>
          <p:nvPr/>
        </p:nvSpPr>
        <p:spPr bwMode="auto">
          <a:xfrm>
            <a:off x="247720" y="5542984"/>
            <a:ext cx="9486934" cy="17052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4303" tIns="52152" rIns="104303" bIns="52152" numCol="1" anchor="t" anchorCtr="0" compatLnSpc="1"/>
          <a:lstStyle/>
          <a:p>
            <a:pPr algn="ctr"/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15.12.2019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428-ФЗ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 проведении эксперимента по установлению специального налогового режима «Налог на профессиональный доход» Федеральным законом № 422-ФЗ от 27.11.2018.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164" y="2464114"/>
            <a:ext cx="9212386" cy="318872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just" defTabSz="1043305" fontAlgn="auto">
              <a:spcAft>
                <a:spcPts val="0"/>
              </a:spcAft>
            </a:pPr>
            <a:r>
              <a:rPr lang="ru-RU" sz="32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профессиональный доход — это новый специальный налоговый режим для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самозанятых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граждан, который можно применять с 2019 года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043305" fontAlgn="auto">
              <a:spcAft>
                <a:spcPts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Действовать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режим будет в течение 10 лет.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540271"/>
            <a:ext cx="4608512" cy="2232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4995" y="612140"/>
            <a:ext cx="9138920" cy="718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ctr">
              <a:lnSpc>
                <a:spcPct val="107000"/>
              </a:lnSpc>
              <a:spcAft>
                <a:spcPts val="800"/>
              </a:spcAft>
            </a:pPr>
            <a:r>
              <a:rPr lang="ru-RU" sz="36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 налога на профессиональный доход:</a:t>
            </a:r>
            <a:endParaRPr lang="ru-RU" sz="36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"/>
            </a:pP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Простая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регистрация.</a:t>
            </a:r>
            <a:endParaRPr lang="ru-RU" sz="24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"/>
            </a:pP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Декларацию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представлять не нужно.</a:t>
            </a:r>
            <a:endParaRPr lang="ru-RU" sz="24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"/>
            </a:pP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Предоставляется налоговый вычет.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"/>
            </a:pP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Самозанятые освобождаются от уплаты страховых взносов.</a:t>
            </a:r>
            <a:endParaRPr lang="ru-RU" sz="24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"/>
            </a:pP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Формирование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отправка чеков клиентам через мобильное приложение.</a:t>
            </a:r>
            <a:endParaRPr lang="ru-RU" sz="24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"/>
            </a:pP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Легко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контролировать доходы, начисления и задолженность.</a:t>
            </a:r>
            <a:endParaRPr lang="ru-RU" sz="24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"/>
            </a:pP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Подтверждать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 и регистрацию можно в любое удобное время.</a:t>
            </a:r>
            <a:endParaRPr lang="ru-RU" sz="24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"/>
            </a:pP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Выгодные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налоговые ставки 4% и 6%.</a:t>
            </a:r>
            <a:endParaRPr lang="ru-RU" sz="24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"/>
            </a:pP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Налог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начисляется автоматически в приложении.</a:t>
            </a:r>
            <a:endParaRPr lang="ru-RU" sz="24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"/>
            </a:pP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Уплата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налога с карты или по квитанции.</a:t>
            </a:r>
            <a:endParaRPr lang="ru-RU" sz="24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"/>
            </a:pP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Совмещение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работой по трудовому договору.</a:t>
            </a:r>
            <a:endParaRPr lang="ru-RU" sz="24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D4219-446A-426A-A009-3E54DEF2281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Заголовок 1"/>
          <p:cNvSpPr txBox="1"/>
          <p:nvPr/>
        </p:nvSpPr>
        <p:spPr>
          <a:xfrm>
            <a:off x="564792" y="914380"/>
            <a:ext cx="8229600" cy="1066800"/>
          </a:xfrm>
          <a:prstGeom prst="rect">
            <a:avLst/>
          </a:prstGeom>
        </p:spPr>
        <p:txBody>
          <a:bodyPr/>
          <a:lstStyle>
            <a:lvl1pPr algn="l" defTabSz="1043305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43305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2pPr>
            <a:lvl3pPr algn="l" defTabSz="1043305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3pPr>
            <a:lvl4pPr algn="l" defTabSz="1043305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4pPr>
            <a:lvl5pPr algn="l" defTabSz="1043305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5pPr>
            <a:lvl6pPr marL="457200" algn="l" defTabSz="1043305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6pPr>
            <a:lvl7pPr marL="914400" algn="l" defTabSz="1043305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7pPr>
            <a:lvl8pPr marL="1371600" algn="l" defTabSz="1043305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8pPr>
            <a:lvl9pPr marL="1828800" algn="l" defTabSz="1043305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2"/>
          <p:cNvSpPr txBox="1"/>
          <p:nvPr/>
        </p:nvSpPr>
        <p:spPr>
          <a:xfrm>
            <a:off x="564287" y="4676449"/>
            <a:ext cx="9217024" cy="2221486"/>
          </a:xfrm>
          <a:prstGeom prst="rect">
            <a:avLst/>
          </a:prstGeom>
        </p:spPr>
        <p:txBody>
          <a:bodyPr>
            <a:noAutofit/>
          </a:bodyPr>
          <a:lstStyle>
            <a:lvl1pPr marL="363855" indent="-363855" algn="l" defTabSz="1043305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defRPr sz="360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63855" indent="93980" algn="l" defTabSz="10433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713105" indent="-260350" algn="l" defTabSz="10433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1600200" indent="-1240155" algn="just" defTabSz="1043305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435100" indent="393700" algn="l" defTabSz="1043305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868295" indent="-260985" algn="l" defTabSz="1043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630" indent="-260985" algn="l" defTabSz="1043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600" indent="-260985" algn="l" defTabSz="1043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35" indent="-260985" algn="l" defTabSz="1043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2324" y="1104880"/>
            <a:ext cx="7488832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363855" lvl="0" algn="just" eaLnBrk="0" hangingPunct="0">
              <a:spcBef>
                <a:spcPct val="20000"/>
              </a:spcBef>
              <a:defRPr/>
            </a:pPr>
            <a:endParaRPr lang="ru-RU" sz="3600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6220" y="571480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855" lvl="0" eaLnBrk="0" hangingPunct="0">
              <a:spcBef>
                <a:spcPct val="20000"/>
              </a:spcBef>
              <a:defRPr/>
            </a:pP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применять новый </a:t>
            </a:r>
            <a:r>
              <a:rPr lang="ru-RU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спецрежим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НПД?</a:t>
            </a:r>
            <a:r>
              <a:rPr lang="ru-RU" sz="3600" b="1" i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426" y="4500711"/>
            <a:ext cx="8844746" cy="26642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3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Также обращаем внимание, что НПД могут применять и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госслужащие</a:t>
            </a: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но только от сдачи в аренду жилых помещений (</a:t>
            </a:r>
            <a:r>
              <a:rPr kumimoji="0" lang="ru-RU" sz="240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п.п</a:t>
            </a: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4 п.2 ст.6 Федерального закона №422-ФЗ от 27.11.2018).</a:t>
            </a:r>
            <a:endParaRPr kumimoji="0" lang="ru-RU" sz="2400" i="1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indent="0" algn="l" defTabSz="10433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Иностранцы</a:t>
            </a: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но не все, а только граждане стран, входящих в Евразийский экономический союз (Беларуси, Армении, Казахстана и Киргизии).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1386260" y="1981173"/>
            <a:ext cx="1152128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455949" y="3280696"/>
            <a:ext cx="1152128" cy="74430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677766" y="1743447"/>
            <a:ext cx="7056784" cy="295232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lnSpcReduction="10000"/>
          </a:bodyPr>
          <a:lstStyle/>
          <a:p>
            <a:pPr marL="0" marR="0" indent="0" algn="l" defTabSz="10433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Физическое лицо</a:t>
            </a:r>
          </a:p>
          <a:p>
            <a:pPr marL="0" marR="0" indent="0" algn="l" defTabSz="10433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4800" b="1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indent="0" algn="l" defTabSz="10433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Индивидуальный предприниматель</a:t>
            </a:r>
            <a:endParaRPr kumimoji="0" lang="ru-RU" sz="4800" b="1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951893" y="4809978"/>
            <a:ext cx="504056" cy="3184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1058103" y="5896464"/>
            <a:ext cx="504056" cy="3184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D4219-446A-426A-A009-3E54DEF2281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Заголовок 1"/>
          <p:cNvSpPr txBox="1"/>
          <p:nvPr/>
        </p:nvSpPr>
        <p:spPr>
          <a:xfrm>
            <a:off x="-1214478" y="571480"/>
            <a:ext cx="8229600" cy="1066800"/>
          </a:xfrm>
          <a:prstGeom prst="rect">
            <a:avLst/>
          </a:prstGeom>
        </p:spPr>
        <p:txBody>
          <a:bodyPr/>
          <a:lstStyle>
            <a:lvl1pPr algn="l" defTabSz="1043305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43305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2pPr>
            <a:lvl3pPr algn="l" defTabSz="1043305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3pPr>
            <a:lvl4pPr algn="l" defTabSz="1043305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4pPr>
            <a:lvl5pPr algn="l" defTabSz="1043305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5pPr>
            <a:lvl6pPr marL="457200" algn="l" defTabSz="1043305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6pPr>
            <a:lvl7pPr marL="914400" algn="l" defTabSz="1043305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7pPr>
            <a:lvl8pPr marL="1371600" algn="l" defTabSz="1043305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8pPr>
            <a:lvl9pPr marL="1828800" algn="l" defTabSz="1043305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2"/>
          <p:cNvSpPr txBox="1"/>
          <p:nvPr/>
        </p:nvSpPr>
        <p:spPr>
          <a:xfrm>
            <a:off x="594172" y="5076775"/>
            <a:ext cx="9217024" cy="2016224"/>
          </a:xfrm>
          <a:prstGeom prst="rect">
            <a:avLst/>
          </a:prstGeom>
        </p:spPr>
        <p:txBody>
          <a:bodyPr>
            <a:noAutofit/>
          </a:bodyPr>
          <a:lstStyle>
            <a:lvl1pPr marL="363855" indent="-363855" algn="l" defTabSz="1043305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defRPr sz="360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63855" indent="93980" algn="l" defTabSz="10433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713105" indent="-260350" algn="l" defTabSz="10433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1600200" indent="-1240155" algn="just" defTabSz="1043305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435100" indent="393700" algn="l" defTabSz="1043305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868295" indent="-260985" algn="l" defTabSz="1043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630" indent="-260985" algn="l" defTabSz="1043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600" indent="-260985" algn="l" defTabSz="1043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35" indent="-260985" algn="l" defTabSz="1043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2324" y="1104880"/>
            <a:ext cx="7488832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3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982" y="423045"/>
            <a:ext cx="9704418" cy="1139035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305" fontAlgn="auto">
              <a:spcAft>
                <a:spcPts val="0"/>
              </a:spcAft>
            </a:pPr>
            <a:endParaRPr kumimoji="0" lang="ru-RU" sz="3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Текст 2"/>
          <p:cNvSpPr txBox="1"/>
          <p:nvPr/>
        </p:nvSpPr>
        <p:spPr bwMode="auto">
          <a:xfrm>
            <a:off x="306140" y="6490740"/>
            <a:ext cx="9486934" cy="8673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4303" tIns="52152" rIns="104303" bIns="52152" numCol="1" anchor="t" anchorCtr="0" compatLnSpc="1"/>
          <a:lstStyle/>
          <a:p>
            <a:pPr algn="ctr"/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2"/>
          <p:cNvSpPr txBox="1"/>
          <p:nvPr/>
        </p:nvSpPr>
        <p:spPr bwMode="auto">
          <a:xfrm>
            <a:off x="988982" y="302873"/>
            <a:ext cx="8745568" cy="7055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4303" tIns="52152" rIns="104303" bIns="52152" numCol="1" anchor="t" anchorCtr="0" compatLnSpc="1"/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 смогут применять НПД в 2020 году физические лица: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наемных работников;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Продающие подакцизные и маркированные товары;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Занимающиеся перепродажей товаров</a:t>
            </a:r>
            <a:r>
              <a:rPr lang="ru-RU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Занятые в сфере добычи и продажи полезных ископаемых;</a:t>
            </a:r>
            <a:endParaRPr lang="ru-RU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Работающие по договорам поручения, комиссии и агенты;</a:t>
            </a:r>
            <a:endParaRPr lang="ru-RU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Физические лица, заключившие гражданско-правовые договоры с бывшим работодателем в течении первых двух лет после увольнения</a:t>
            </a:r>
            <a:r>
              <a:rPr lang="ru-RU" sz="2000" i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;</a:t>
            </a:r>
            <a:endParaRPr lang="ru-RU" sz="20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	</a:t>
            </a:r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Годовой доход, которых превысит отметку </a:t>
            </a:r>
          </a:p>
          <a:p>
            <a:pPr lvl="0"/>
            <a:r>
              <a:rPr lang="ru-RU" sz="2800" i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2 400 тыс. руб</a:t>
            </a:r>
            <a:r>
              <a:rPr lang="ru-RU" sz="2000" i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1"/>
            <a:ext cx="10697463" cy="323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1760">
              <a:lnSpc>
                <a:spcPct val="100000"/>
              </a:lnSpc>
            </a:pPr>
            <a:fld id="{81D60167-4931-47E6-BA6A-407CBD079E47}" type="slidenum">
              <a:rPr lang="ru-RU" sz="2700" spc="-15" smtClean="0">
                <a:solidFill>
                  <a:srgbClr val="FFFFFF"/>
                </a:solidFill>
                <a:latin typeface="Calibri"/>
                <a:cs typeface="Calibri"/>
              </a:rPr>
              <a:pPr marL="111760">
                <a:lnSpc>
                  <a:spcPct val="100000"/>
                </a:lnSpc>
              </a:pPr>
              <a:t>6</a:t>
            </a:fld>
            <a:endParaRPr lang="ru-RU" sz="2700">
              <a:latin typeface="Calibri"/>
              <a:cs typeface="Calibri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93" y="1420908"/>
            <a:ext cx="8773419" cy="540452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object 5"/>
          <p:cNvSpPr txBox="1"/>
          <p:nvPr/>
        </p:nvSpPr>
        <p:spPr>
          <a:xfrm>
            <a:off x="1006112" y="717983"/>
            <a:ext cx="8985126" cy="339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05"/>
              </a:lnSpc>
            </a:pPr>
            <a:r>
              <a:rPr lang="ru-RU" sz="3000" b="1" spc="-2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ndalus" panose="02020603050405020304" pitchFamily="18" charset="-78"/>
              </a:rPr>
              <a:t>Официальный сайт ФНС России </a:t>
            </a:r>
            <a:r>
              <a:rPr lang="en-US" sz="3000" b="1" spc="-2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ndalus" panose="02020603050405020304" pitchFamily="18" charset="-78"/>
                <a:hlinkClick r:id="rId4"/>
              </a:rPr>
              <a:t>www.nalog.ru</a:t>
            </a:r>
            <a:r>
              <a:rPr lang="en-US" sz="3000" b="1" spc="-2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ndalus" panose="02020603050405020304" pitchFamily="18" charset="-78"/>
              </a:rPr>
              <a:t> </a:t>
            </a:r>
            <a:endParaRPr sz="3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ndalus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Пример применения налогового вычета и бонуса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endParaRPr 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Доход </a:t>
            </a: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месяц от </a:t>
            </a:r>
            <a:r>
              <a:rPr 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физического лица </a:t>
            </a: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10 000 рублей *4 % = 400 руб.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Бонус составил 10 000 *1% = 100 руб.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Налог к уплате составит 400 – 100 = 300 руб.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300 – 12 130 (бонус) =  сумма налога к уплате 0 </a:t>
            </a:r>
            <a:r>
              <a:rPr 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рублей.</a:t>
            </a:r>
            <a:endParaRPr lang="ru-RU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Доход </a:t>
            </a: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месяц от </a:t>
            </a:r>
            <a:r>
              <a:rPr 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юридического </a:t>
            </a: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лица 50 000 рублей *6% = 3 000 руб.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Бонус составил 50 000 *2% = 1 000руб.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Налог к уплате составит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3 000 – 1000 = 2 000 руб.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2 000 – 12 130 (бонус)  = сумма налога к уплате </a:t>
            </a:r>
            <a:r>
              <a:rPr 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 рублей.</a:t>
            </a:r>
            <a:endParaRPr lang="ru-RU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560574-F6AB-43A4-9E26-34E5E1CEBC6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2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738188" y="4572719"/>
            <a:ext cx="9030840" cy="1260475"/>
          </a:xfrm>
        </p:spPr>
        <p:txBody>
          <a:bodyPr/>
          <a:lstStyle/>
          <a:p>
            <a:pPr defTabSz="468630">
              <a:defRPr/>
            </a:pPr>
            <a:r>
              <a:rPr lang="ru-RU" sz="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Благодарю </a:t>
            </a:r>
            <a:r>
              <a:rPr lang="ru-RU" sz="5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за внимание !</a:t>
            </a:r>
          </a:p>
        </p:txBody>
      </p:sp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2538" y="1398588"/>
            <a:ext cx="2849562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305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168</TotalTime>
  <Words>291</Words>
  <Application>Microsoft Office PowerPoint</Application>
  <PresentationFormat>Произвольный</PresentationFormat>
  <Paragraphs>57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Present_FNS2012_A4</vt:lpstr>
      <vt:lpstr>Специальный налоговый режим «Налог на профессиональный доход»</vt:lpstr>
      <vt:lpstr>С 01 января 2020 года в ХМАО-Югре вводится новый специальный налоговый режим «Налог на профессиональный доход».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применения налогового вычета и бонуса </vt:lpstr>
      <vt:lpstr>Благодарю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Евгеньевич Щеглов</dc:creator>
  <cp:lastModifiedBy>Василенко Олеся Александровна</cp:lastModifiedBy>
  <cp:revision>303</cp:revision>
  <cp:lastPrinted>2015-05-19T09:43:00Z</cp:lastPrinted>
  <dcterms:created xsi:type="dcterms:W3CDTF">2013-02-14T04:24:00Z</dcterms:created>
  <dcterms:modified xsi:type="dcterms:W3CDTF">2020-12-09T10:50:31Z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1033-11.2.0.9665</vt:lpwstr>
  </property>
</Properties>
</file>